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78" r:id="rId3"/>
    <p:sldId id="279" r:id="rId4"/>
    <p:sldId id="257" r:id="rId5"/>
    <p:sldId id="271" r:id="rId6"/>
    <p:sldId id="281" r:id="rId7"/>
    <p:sldId id="298" r:id="rId8"/>
    <p:sldId id="286" r:id="rId9"/>
    <p:sldId id="273" r:id="rId10"/>
    <p:sldId id="276" r:id="rId11"/>
    <p:sldId id="284" r:id="rId12"/>
    <p:sldId id="285" r:id="rId13"/>
    <p:sldId id="288" r:id="rId14"/>
    <p:sldId id="292" r:id="rId15"/>
    <p:sldId id="294" r:id="rId16"/>
    <p:sldId id="287" r:id="rId17"/>
    <p:sldId id="296" r:id="rId18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800"/>
    <a:srgbClr val="FF9900"/>
    <a:srgbClr val="FF431E"/>
    <a:srgbClr val="FF7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0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32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 snapToGrid="0" snapToObjects="1">
      <p:cViewPr varScale="1">
        <p:scale>
          <a:sx n="68" d="100"/>
          <a:sy n="68" d="100"/>
        </p:scale>
        <p:origin x="-2856" y="-120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5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8C78D7C-1090-4FDE-AF8E-5EBC0DF8ADA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5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1A2C835-E589-493A-BF5C-2FFA5AB29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3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5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82C32-5259-4C21-AACE-3E8C4F17576B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8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5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464D3-83F7-4110-BE03-0C3EE19B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0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1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15C-C8DF-4D5A-BE46-0512EE29FE1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469-8A41-4C75-AAE7-E13C92C9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92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15C-C8DF-4D5A-BE46-0512EE29FE1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469-8A41-4C75-AAE7-E13C92C9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2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15C-C8DF-4D5A-BE46-0512EE29FE1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469-8A41-4C75-AAE7-E13C92C9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15C-C8DF-4D5A-BE46-0512EE29FE1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469-8A41-4C75-AAE7-E13C92C9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38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15C-C8DF-4D5A-BE46-0512EE29FE1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469-8A41-4C75-AAE7-E13C92C9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8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15C-C8DF-4D5A-BE46-0512EE29FE1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469-8A41-4C75-AAE7-E13C92C9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74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15C-C8DF-4D5A-BE46-0512EE29FE1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469-8A41-4C75-AAE7-E13C92C9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2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06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15C-C8DF-4D5A-BE46-0512EE29FE1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469-8A41-4C75-AAE7-E13C92C9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8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15C-C8DF-4D5A-BE46-0512EE29FE1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469-8A41-4C75-AAE7-E13C92C9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15C-C8DF-4D5A-BE46-0512EE29FE1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469-8A41-4C75-AAE7-E13C92C9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15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415C-C8DF-4D5A-BE46-0512EE29FE1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F469-8A41-4C75-AAE7-E13C92C9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6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7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3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8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2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6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A31D-3452-9D43-AFEA-CEBECEB0F44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3A92-DEBC-6A4D-BAA4-79B6CB78C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4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EA31D-3452-9D43-AFEA-CEBECEB0F449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3A92-DEBC-6A4D-BAA4-79B6CB78CE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39486"/>
            <a:ext cx="1602828" cy="31851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602828" y="6539486"/>
            <a:ext cx="7541172" cy="318514"/>
          </a:xfrm>
          <a:prstGeom prst="rect">
            <a:avLst/>
          </a:prstGeom>
          <a:solidFill>
            <a:srgbClr val="BF18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F18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9172" y="6568964"/>
            <a:ext cx="6987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IS THE CFI MODEL STILL RELEVANT?</a:t>
            </a:r>
            <a:endParaRPr lang="en-US" sz="10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68964"/>
            <a:ext cx="1602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aseline="0" dirty="0" smtClean="0">
                <a:solidFill>
                  <a:schemeClr val="bg1"/>
                </a:solidFill>
              </a:rPr>
              <a:t>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CFI INDABA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525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4415C-C8DF-4D5A-BE46-0512EE29FE15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8F469-8A41-4C75-AAE7-E13C92C92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-CBDA-PPT-cov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" y="-11597"/>
            <a:ext cx="9146716" cy="6881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2234" y="3744331"/>
            <a:ext cx="5829878" cy="147002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ARE CFIS STILL RELEVANT IN MORDEN DAY SA?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2234" y="4885699"/>
            <a:ext cx="5212543" cy="468458"/>
          </a:xfrm>
        </p:spPr>
        <p:txBody>
          <a:bodyPr anchor="t">
            <a:normAutofit/>
          </a:bodyPr>
          <a:lstStyle/>
          <a:p>
            <a:pPr algn="l"/>
            <a:r>
              <a:rPr lang="en-ZA" sz="1800" b="1" dirty="0" smtClean="0">
                <a:solidFill>
                  <a:srgbClr val="FFFFFF"/>
                </a:solidFill>
                <a:latin typeface="Calibri"/>
                <a:cs typeface="Calibri"/>
              </a:rPr>
              <a:t>15 OCTOBER 2014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22234" y="5639907"/>
            <a:ext cx="5212543" cy="7098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600" i="1" dirty="0">
                <a:solidFill>
                  <a:schemeClr val="bg1"/>
                </a:solidFill>
                <a:latin typeface="Calibri" charset="0"/>
                <a:ea typeface="Osaka" charset="0"/>
                <a:cs typeface="Osaka" charset="0"/>
              </a:rPr>
              <a:t>PRESENTER</a:t>
            </a:r>
            <a:r>
              <a:rPr lang="en-US" sz="1600" b="1" i="1" dirty="0">
                <a:solidFill>
                  <a:schemeClr val="bg1"/>
                </a:solidFill>
                <a:latin typeface="Calibri" charset="0"/>
                <a:ea typeface="Osaka" charset="0"/>
                <a:cs typeface="Osaka" charset="0"/>
              </a:rPr>
              <a:t>: </a:t>
            </a:r>
            <a:endParaRPr lang="en-US" sz="1600" b="1" i="1" dirty="0" smtClean="0">
              <a:solidFill>
                <a:schemeClr val="bg1"/>
              </a:solidFill>
              <a:latin typeface="Calibri" charset="0"/>
              <a:ea typeface="Osaka" charset="0"/>
              <a:cs typeface="Osaka" charset="0"/>
            </a:endParaRPr>
          </a:p>
          <a:p>
            <a:pPr algn="l">
              <a:lnSpc>
                <a:spcPct val="8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Osaka" charset="0"/>
                <a:cs typeface="Osaka" charset="0"/>
              </a:rPr>
              <a:t>OLAOTSE MATSHANE</a:t>
            </a:r>
            <a:endParaRPr lang="en-US" sz="1600" b="1" dirty="0">
              <a:solidFill>
                <a:schemeClr val="bg1"/>
              </a:solidFill>
              <a:latin typeface="Calibri" charset="0"/>
              <a:ea typeface="Osaka" charset="0"/>
              <a:cs typeface="Osak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222" y="2455334"/>
            <a:ext cx="1947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4th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222" y="3893211"/>
            <a:ext cx="1947334" cy="1167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7200" b="1" dirty="0" smtClean="0">
                <a:solidFill>
                  <a:schemeClr val="bg1"/>
                </a:solidFill>
              </a:rPr>
              <a:t>CFI</a:t>
            </a:r>
          </a:p>
          <a:p>
            <a:pPr algn="ctr">
              <a:lnSpc>
                <a:spcPct val="6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INDABA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6" y="1701210"/>
            <a:ext cx="4393870" cy="288559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9488" y="53132"/>
            <a:ext cx="8708065" cy="1526286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 “HIDDEN” ECONOMY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75" y="1770375"/>
            <a:ext cx="3452811" cy="10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82639" y="3075718"/>
            <a:ext cx="3491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Drivers of Economic growth</a:t>
            </a:r>
          </a:p>
          <a:p>
            <a:endParaRPr lang="de-DE" dirty="0" smtClean="0"/>
          </a:p>
          <a:p>
            <a:r>
              <a:rPr lang="de-DE" dirty="0" smtClean="0"/>
              <a:t>Drivers of job creation &gt; big business</a:t>
            </a:r>
          </a:p>
          <a:p>
            <a:endParaRPr lang="de-DE" dirty="0" smtClean="0"/>
          </a:p>
          <a:p>
            <a:r>
              <a:rPr lang="de-DE" dirty="0" smtClean="0"/>
              <a:t>Plethora of Gov Incentives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510639" y="4940135"/>
            <a:ext cx="806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COST</a:t>
            </a:r>
            <a:r>
              <a:rPr lang="de-DE" sz="2400" b="1" dirty="0" smtClean="0"/>
              <a:t> &amp; </a:t>
            </a:r>
            <a:r>
              <a:rPr lang="de-DE" sz="2400" b="1" dirty="0" smtClean="0">
                <a:solidFill>
                  <a:srgbClr val="FF0000"/>
                </a:solidFill>
              </a:rPr>
              <a:t>ACCESS </a:t>
            </a:r>
            <a:r>
              <a:rPr lang="de-DE" sz="2400" b="1" dirty="0" smtClean="0"/>
              <a:t>TO FINANCE STILL A MAJOR CHALLENGE!!!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8458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r="-1053"/>
          <a:stretch/>
        </p:blipFill>
        <p:spPr bwMode="auto">
          <a:xfrm>
            <a:off x="381001" y="1751868"/>
            <a:ext cx="8228610" cy="210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"/>
          <a:stretch/>
        </p:blipFill>
        <p:spPr bwMode="auto">
          <a:xfrm>
            <a:off x="381000" y="3859480"/>
            <a:ext cx="8077200" cy="249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504"/>
            <a:ext cx="8763000" cy="143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08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5545\Pictures\durban%20market_2009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31" y="0"/>
            <a:ext cx="5878169" cy="41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5545\Pictures\IMG_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" y="2470068"/>
            <a:ext cx="4844331" cy="44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" y="392837"/>
            <a:ext cx="3452811" cy="10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2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1" y="74536"/>
            <a:ext cx="5042637" cy="3639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25" y="3313217"/>
            <a:ext cx="4531994" cy="35414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12031" y="118752"/>
            <a:ext cx="2873829" cy="122315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Spaza</a:t>
            </a:r>
            <a:r>
              <a:rPr lang="en-US" sz="2800" b="1" dirty="0" smtClean="0">
                <a:solidFill>
                  <a:schemeClr val="tx1"/>
                </a:solidFill>
              </a:rPr>
              <a:t> Shops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05153" y="1624902"/>
            <a:ext cx="3313216" cy="134392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+/- 100 000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Turnover R7bn pa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384" y="3950427"/>
            <a:ext cx="3261901" cy="1334102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Employs 2 to 3 people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Support </a:t>
            </a:r>
            <a:r>
              <a:rPr lang="en-US" b="1" i="1" dirty="0" err="1" smtClean="0">
                <a:solidFill>
                  <a:schemeClr val="tx1"/>
                </a:solidFill>
              </a:rPr>
              <a:t>av</a:t>
            </a:r>
            <a:r>
              <a:rPr lang="en-US" b="1" i="1" dirty="0" smtClean="0">
                <a:solidFill>
                  <a:schemeClr val="tx1"/>
                </a:solidFill>
              </a:rPr>
              <a:t> – 4 family members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48" y="6163862"/>
            <a:ext cx="343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www.spazanews.co.za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70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712031" y="118752"/>
            <a:ext cx="2873829" cy="122315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Stokvels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" y="35628"/>
            <a:ext cx="5326644" cy="3950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64" y="3384468"/>
            <a:ext cx="6075536" cy="347353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712031" y="1650670"/>
            <a:ext cx="3241964" cy="133989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R44 </a:t>
            </a:r>
            <a:r>
              <a:rPr lang="en-US" sz="2400" b="1" dirty="0" err="1" smtClean="0">
                <a:solidFill>
                  <a:schemeClr val="tx1"/>
                </a:solidFill>
              </a:rPr>
              <a:t>bn</a:t>
            </a:r>
            <a:r>
              <a:rPr lang="en-US" sz="2400" b="1" dirty="0" smtClean="0">
                <a:solidFill>
                  <a:schemeClr val="tx1"/>
                </a:solidFill>
              </a:rPr>
              <a:t> ??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formal banking sector 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-96819" y="4261195"/>
            <a:ext cx="3241964" cy="151020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R44 </a:t>
            </a:r>
            <a:r>
              <a:rPr lang="en-US" sz="2400" b="1" dirty="0" err="1" smtClean="0">
                <a:solidFill>
                  <a:schemeClr val="tx1"/>
                </a:solidFill>
              </a:rPr>
              <a:t>bn</a:t>
            </a:r>
            <a:r>
              <a:rPr lang="en-US" sz="2400" b="1" dirty="0" smtClean="0">
                <a:solidFill>
                  <a:schemeClr val="tx1"/>
                </a:solidFill>
              </a:rPr>
              <a:t> ??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OR under the mattress?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43148" y="95003"/>
            <a:ext cx="7457703" cy="1401288"/>
          </a:xfrm>
          <a:prstGeom prst="ellipse">
            <a:avLst/>
          </a:prstGeom>
          <a:solidFill>
            <a:srgbClr val="FF713C">
              <a:alpha val="59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EXPLOITATION OF CONSUMERS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3814"/>
            <a:ext cx="7615051" cy="319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1" y="5621731"/>
            <a:ext cx="3972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Business Day 14 July 2014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159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R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35" y="1515502"/>
            <a:ext cx="3471132" cy="48295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FF713C">
              <a:alpha val="59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FOOD FOR THOUGTHT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630" y="1662554"/>
            <a:ext cx="333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CFIs still relevant?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6780" y="2183079"/>
            <a:ext cx="333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CFI model in its current state still relevant?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9180" y="2929229"/>
            <a:ext cx="369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the sector grow?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Where are the growth areas/opportunities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Potential areas for innovation?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5329" y="4197879"/>
            <a:ext cx="361603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ector acting as a collective? And engaging enough with key stakeholders on pertinent issues?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Regulation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Model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Other issue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-question-mark-3D-gloss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98" y="1778000"/>
            <a:ext cx="4448599" cy="4753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THE BIG QUESTIONS?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367" y="1781789"/>
            <a:ext cx="377963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800" b="1" i="1" dirty="0" smtClean="0">
                <a:latin typeface="+mj-lt"/>
                <a:ea typeface="Batang" pitchFamily="18" charset="-127"/>
              </a:rPr>
              <a:t>Are CFIs still relevant in modern day SA?</a:t>
            </a:r>
          </a:p>
          <a:p>
            <a:pPr marL="457200" indent="-457200">
              <a:buAutoNum type="arabicParenR"/>
            </a:pPr>
            <a:endParaRPr lang="en-US" sz="2800" b="1" i="1" dirty="0">
              <a:latin typeface="+mj-lt"/>
              <a:ea typeface="Batang" pitchFamily="18" charset="-127"/>
            </a:endParaRPr>
          </a:p>
          <a:p>
            <a:pPr marL="457200" indent="-457200">
              <a:buAutoNum type="arabicParenR"/>
            </a:pPr>
            <a:endParaRPr lang="en-US" sz="2800" b="1" i="1" dirty="0" smtClean="0">
              <a:latin typeface="+mj-lt"/>
              <a:ea typeface="Batang" pitchFamily="18" charset="-127"/>
            </a:endParaRPr>
          </a:p>
          <a:p>
            <a:endParaRPr lang="en-US" sz="2400" b="1" i="1" dirty="0" smtClean="0">
              <a:latin typeface="+mj-lt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638" y="2933691"/>
            <a:ext cx="4020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  <a:ea typeface="Batang" pitchFamily="18" charset="-127"/>
              </a:rPr>
              <a:t>2) </a:t>
            </a:r>
            <a:r>
              <a:rPr lang="en-US" sz="2800" b="1" i="1" dirty="0" smtClean="0">
                <a:latin typeface="+mj-lt"/>
                <a:ea typeface="Batang" pitchFamily="18" charset="-127"/>
              </a:rPr>
              <a:t>Why is the Sector not    growing? And what can be done to grow the sector? </a:t>
            </a:r>
          </a:p>
          <a:p>
            <a:endParaRPr lang="en-US" sz="2400" b="1" i="1" dirty="0" smtClean="0">
              <a:latin typeface="+mj-lt"/>
              <a:ea typeface="Batang" pitchFamily="18" charset="-127"/>
            </a:endParaRPr>
          </a:p>
          <a:p>
            <a:endParaRPr lang="en-US" b="1" i="1" dirty="0" smtClean="0">
              <a:latin typeface="+mj-lt"/>
              <a:ea typeface="Batang" pitchFamily="18" charset="-127"/>
            </a:endParaRPr>
          </a:p>
          <a:p>
            <a:r>
              <a:rPr lang="en-US" sz="2800" b="1" i="1" dirty="0" smtClean="0">
                <a:latin typeface="+mj-lt"/>
                <a:ea typeface="Batang" pitchFamily="18" charset="-127"/>
              </a:rPr>
              <a:t>3) Is it time to rethink the CFI business model?</a:t>
            </a:r>
          </a:p>
        </p:txBody>
      </p:sp>
    </p:spTree>
    <p:extLst>
      <p:ext uri="{BB962C8B-B14F-4D97-AF65-F5344CB8AC3E}">
        <p14:creationId xmlns:p14="http://schemas.microsoft.com/office/powerpoint/2010/main" val="44652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168536" y="2375065"/>
            <a:ext cx="2769126" cy="2660073"/>
          </a:xfrm>
          <a:prstGeom prst="ellipse">
            <a:avLst/>
          </a:prstGeom>
          <a:solidFill>
            <a:srgbClr val="FF713C">
              <a:alpha val="59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EXPLOITATION OF LOW INCOME CONSUMERS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IS THE CFI MODEL STILL RELEVANT?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6949" y="2375065"/>
            <a:ext cx="2614376" cy="2430707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COMMERCIAL BANKS – PROFIT AT ALL COST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21816" y="2591867"/>
            <a:ext cx="2537175" cy="2443271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</a:rPr>
              <a:t>“HIDDEN” </a:t>
            </a:r>
            <a:r>
              <a:rPr lang="en-US" sz="2000" dirty="0" smtClean="0">
                <a:solidFill>
                  <a:schemeClr val="tx1"/>
                </a:solidFill>
              </a:rPr>
              <a:t>ECONOMY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90109" y="3705101"/>
            <a:ext cx="10212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5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fit-incre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54" y="1748582"/>
            <a:ext cx="4532259" cy="4624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7804" y="3209158"/>
            <a:ext cx="106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R49bn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07242" y="2723578"/>
            <a:ext cx="106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R56bn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16609" y="2070354"/>
            <a:ext cx="992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R65bn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953888"/>
            <a:ext cx="3487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ell MT" pitchFamily="18" charset="0"/>
              </a:rPr>
              <a:t>Profit of the big 5 – last 3 years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Bell MT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6888" y="166252"/>
            <a:ext cx="8199912" cy="1318161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PROFIT AT ALL COST!!!</a:t>
            </a:r>
          </a:p>
        </p:txBody>
      </p:sp>
    </p:spTree>
    <p:extLst>
      <p:ext uri="{BB962C8B-B14F-4D97-AF65-F5344CB8AC3E}">
        <p14:creationId xmlns:p14="http://schemas.microsoft.com/office/powerpoint/2010/main" val="31609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6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6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2397-DE79-4FED-8C67-A42088F8643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5" y="1496291"/>
            <a:ext cx="5652655" cy="460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86888" y="83127"/>
            <a:ext cx="8199912" cy="1318161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PROFIT AT ALL COST</a:t>
            </a:r>
            <a:r>
              <a:rPr lang="en-US" sz="2800" dirty="0" smtClean="0">
                <a:solidFill>
                  <a:schemeClr val="tx1"/>
                </a:solidFill>
              </a:rPr>
              <a:t>!!!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8135" y="1889591"/>
            <a:ext cx="2636321" cy="139338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R1.57 trillion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g</a:t>
            </a:r>
            <a:r>
              <a:rPr lang="en-US" sz="2000" b="1" dirty="0" smtClean="0">
                <a:solidFill>
                  <a:schemeClr val="tx1"/>
                </a:solidFill>
              </a:rPr>
              <a:t>ross debtors book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135" y="3769231"/>
            <a:ext cx="3621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outstanding unsecured credit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0535" y="4657881"/>
            <a:ext cx="2590799" cy="12003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2007 -  R41bn</a:t>
            </a:r>
          </a:p>
          <a:p>
            <a:r>
              <a:rPr lang="en-US" sz="2400" dirty="0" smtClean="0"/>
              <a:t>2012 – R159bn</a:t>
            </a:r>
          </a:p>
          <a:p>
            <a:r>
              <a:rPr lang="en-US" sz="2400" dirty="0" smtClean="0"/>
              <a:t>June 2014 – 172bn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0535" y="5921670"/>
            <a:ext cx="4324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NCR: Consumer Credit Market report – June 2014 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081643" y="5058881"/>
            <a:ext cx="87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320%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3604161" y="4659216"/>
            <a:ext cx="534389" cy="79932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cialmediatre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86" y="2458192"/>
            <a:ext cx="4744318" cy="409113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139422" y="5201392"/>
            <a:ext cx="2171192" cy="72235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Branch trans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X2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4429920" y="1626923"/>
            <a:ext cx="1612569" cy="781820"/>
          </a:xfrm>
          <a:prstGeom prst="flowChartDocumen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Notification fee</a:t>
            </a:r>
          </a:p>
        </p:txBody>
      </p:sp>
      <p:sp>
        <p:nvSpPr>
          <p:cNvPr id="13" name="Flowchart: Document 12"/>
          <p:cNvSpPr/>
          <p:nvPr/>
        </p:nvSpPr>
        <p:spPr>
          <a:xfrm>
            <a:off x="1399820" y="2396823"/>
            <a:ext cx="1612569" cy="78182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Cash </a:t>
            </a:r>
            <a:r>
              <a:rPr lang="en-US" b="1" dirty="0" smtClean="0">
                <a:solidFill>
                  <a:schemeClr val="tx1"/>
                </a:solidFill>
              </a:rPr>
              <a:t>Deposit </a:t>
            </a:r>
            <a:r>
              <a:rPr lang="en-US" b="1" dirty="0" smtClean="0">
                <a:solidFill>
                  <a:schemeClr val="tx1"/>
                </a:solidFill>
              </a:rPr>
              <a:t>fee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6660445" y="2266198"/>
            <a:ext cx="1854163" cy="78182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Administration fee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lowchart: Document 15"/>
          <p:cNvSpPr/>
          <p:nvPr/>
        </p:nvSpPr>
        <p:spPr>
          <a:xfrm>
            <a:off x="7036495" y="3639748"/>
            <a:ext cx="1612569" cy="781820"/>
          </a:xfrm>
          <a:prstGeom prst="flowChartDocumen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Bounced debit order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Flowchart: Document 16"/>
          <p:cNvSpPr/>
          <p:nvPr/>
        </p:nvSpPr>
        <p:spPr>
          <a:xfrm>
            <a:off x="1116281" y="3673428"/>
            <a:ext cx="1448790" cy="715477"/>
          </a:xfrm>
          <a:prstGeom prst="flowChartDocumen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Withdrawal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78763" y="166252"/>
            <a:ext cx="8199912" cy="1318161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TREE OF BANK  CHARGES</a:t>
            </a:r>
          </a:p>
        </p:txBody>
      </p:sp>
    </p:spTree>
    <p:extLst>
      <p:ext uri="{BB962C8B-B14F-4D97-AF65-F5344CB8AC3E}">
        <p14:creationId xmlns:p14="http://schemas.microsoft.com/office/powerpoint/2010/main" val="18323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43148" y="95003"/>
            <a:ext cx="7457703" cy="1401288"/>
          </a:xfrm>
          <a:prstGeom prst="ellipse">
            <a:avLst/>
          </a:prstGeom>
          <a:solidFill>
            <a:srgbClr val="FF713C">
              <a:alpha val="59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EXPLOITATION OF CONSUMERS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67" y="3241090"/>
            <a:ext cx="4465082" cy="261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1" t="30765" r="5793" b="17881"/>
          <a:stretch/>
        </p:blipFill>
        <p:spPr bwMode="auto">
          <a:xfrm>
            <a:off x="76200" y="1662545"/>
            <a:ext cx="8839200" cy="142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5963" y="5937013"/>
            <a:ext cx="515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+mj-lt"/>
              </a:rPr>
              <a:t>ST – Business times – 28 Sept 2014</a:t>
            </a:r>
            <a:endParaRPr lang="en-US" sz="2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2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trateg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8" b="13732"/>
          <a:stretch/>
        </p:blipFill>
        <p:spPr>
          <a:xfrm>
            <a:off x="804383" y="2635751"/>
            <a:ext cx="6521465" cy="3455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/>
            </a:r>
            <a:b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</a:br>
            <a:endParaRPr lang="en-US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2825" y="2878653"/>
            <a:ext cx="3439748" cy="3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2200" b="1" dirty="0" smtClean="0">
                <a:latin typeface="Calibri"/>
                <a:cs typeface="Calibri"/>
              </a:rPr>
              <a:t>One Bridge Customer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5571" y="3225576"/>
            <a:ext cx="4002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>
                <a:latin typeface="Calibri"/>
                <a:cs typeface="Calibri"/>
              </a:rPr>
              <a:t>Borrowed – R5 847</a:t>
            </a:r>
            <a:endParaRPr lang="en-US" sz="2000" dirty="0">
              <a:latin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latin typeface="Calibri"/>
                <a:cs typeface="Calibri"/>
              </a:rPr>
              <a:t>Repaid – R26 479</a:t>
            </a:r>
            <a:endParaRPr lang="en-US" sz="2000" dirty="0">
              <a:latin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latin typeface="Calibri"/>
                <a:cs typeface="Calibri"/>
              </a:rPr>
              <a:t>Still owes – R10 </a:t>
            </a:r>
            <a:r>
              <a:rPr lang="en-US" sz="2000" dirty="0" smtClean="0">
                <a:latin typeface="Calibri"/>
                <a:cs typeface="Calibri"/>
              </a:rPr>
              <a:t>442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latin typeface="Calibri"/>
                <a:cs typeface="Calibri"/>
              </a:rPr>
              <a:t>Total repayment – 3 </a:t>
            </a:r>
            <a:r>
              <a:rPr lang="en-US" sz="2000" dirty="0" err="1" smtClean="0">
                <a:latin typeface="Calibri"/>
                <a:cs typeface="Calibri"/>
              </a:rPr>
              <a:t>yrs</a:t>
            </a:r>
            <a:r>
              <a:rPr lang="en-US" sz="2000" dirty="0" smtClean="0">
                <a:latin typeface="Calibri"/>
                <a:cs typeface="Calibri"/>
              </a:rPr>
              <a:t> – R38 000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24" name="Picture 23" descr="Strateg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" t="88474" r="356" b="-1235"/>
          <a:stretch/>
        </p:blipFill>
        <p:spPr>
          <a:xfrm>
            <a:off x="448380" y="5452654"/>
            <a:ext cx="8447690" cy="461788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3" y="1650669"/>
            <a:ext cx="7270837" cy="117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8364" y="5132459"/>
            <a:ext cx="3259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cs typeface="Calibri"/>
              </a:rPr>
              <a:t>ST – Business Times 28 </a:t>
            </a:r>
            <a:r>
              <a:rPr lang="en-US" b="1" i="1" dirty="0">
                <a:cs typeface="Calibri"/>
              </a:rPr>
              <a:t>Sep 2014</a:t>
            </a:r>
            <a:endParaRPr lang="en-US" i="1" dirty="0"/>
          </a:p>
        </p:txBody>
      </p:sp>
      <p:sp>
        <p:nvSpPr>
          <p:cNvPr id="10" name="Oval 9"/>
          <p:cNvSpPr/>
          <p:nvPr/>
        </p:nvSpPr>
        <p:spPr>
          <a:xfrm>
            <a:off x="843148" y="95003"/>
            <a:ext cx="7457703" cy="1401288"/>
          </a:xfrm>
          <a:prstGeom prst="ellipse">
            <a:avLst/>
          </a:prstGeom>
          <a:solidFill>
            <a:srgbClr val="FF713C">
              <a:alpha val="59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EXPLOITATION OF CONSUMERS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ateg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b="12015"/>
          <a:stretch/>
        </p:blipFill>
        <p:spPr>
          <a:xfrm>
            <a:off x="5133162" y="2268663"/>
            <a:ext cx="3762908" cy="3183991"/>
          </a:xfrm>
          <a:prstGeom prst="rect">
            <a:avLst/>
          </a:prstGeom>
        </p:spPr>
      </p:pic>
      <p:pic>
        <p:nvPicPr>
          <p:cNvPr id="22" name="Picture 21" descr="Strateg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8" b="13732"/>
          <a:stretch/>
        </p:blipFill>
        <p:spPr>
          <a:xfrm>
            <a:off x="191386" y="1998921"/>
            <a:ext cx="3911591" cy="3684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380" y="2617403"/>
            <a:ext cx="3439748" cy="3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2200" b="1" dirty="0" smtClean="0">
                <a:latin typeface="Calibri"/>
                <a:cs typeface="Calibri"/>
              </a:rPr>
              <a:t>Credit Transaction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2671" y="3261201"/>
            <a:ext cx="525520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latin typeface="Calibri"/>
                <a:cs typeface="Calibri"/>
              </a:rPr>
              <a:t>Loan - R2500</a:t>
            </a:r>
            <a:endParaRPr lang="en-US" sz="2000" dirty="0">
              <a:latin typeface="Calibri"/>
              <a:cs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2000" dirty="0" smtClean="0">
                <a:latin typeface="Calibri"/>
                <a:cs typeface="Calibri"/>
              </a:rPr>
              <a:t>Interest – R893.42 </a:t>
            </a:r>
            <a:endParaRPr lang="en-US" sz="2000" dirty="0" smtClean="0">
              <a:latin typeface="Calibri"/>
              <a:cs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b="1" dirty="0" smtClean="0">
                <a:latin typeface="Calibri"/>
                <a:cs typeface="Calibri"/>
              </a:rPr>
              <a:t>Credit insurance – (R50.79x 24</a:t>
            </a:r>
            <a:r>
              <a:rPr lang="en-US" dirty="0" smtClean="0">
                <a:latin typeface="Calibri"/>
                <a:cs typeface="Calibri"/>
              </a:rPr>
              <a:t>)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= R1 218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		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lang="en-US" dirty="0" smtClean="0">
                <a:latin typeface="Calibri"/>
                <a:cs typeface="Calibri"/>
              </a:rPr>
              <a:t>Initiation fee + monthly service fee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5209" y="2617403"/>
            <a:ext cx="3439748" cy="3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2200" b="1" dirty="0" smtClean="0">
                <a:latin typeface="Calibri"/>
                <a:cs typeface="Calibri"/>
              </a:rPr>
              <a:t>Cost of credit insurance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5209" y="3261201"/>
            <a:ext cx="3430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20% </a:t>
            </a:r>
            <a:r>
              <a:rPr lang="en-US" sz="2000" dirty="0" smtClean="0">
                <a:latin typeface="Calibri"/>
                <a:cs typeface="Calibri"/>
              </a:rPr>
              <a:t>of total repayable amount</a:t>
            </a:r>
          </a:p>
          <a:p>
            <a:pPr lvl="0" algn="ctr">
              <a:lnSpc>
                <a:spcPct val="15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2000" dirty="0" smtClean="0">
                <a:latin typeface="Calibri"/>
                <a:cs typeface="Calibri"/>
              </a:rPr>
              <a:t>Almost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50% </a:t>
            </a:r>
            <a:r>
              <a:rPr lang="en-US" sz="2000" dirty="0" smtClean="0">
                <a:latin typeface="Calibri"/>
                <a:cs typeface="Calibri"/>
              </a:rPr>
              <a:t>of loan amount</a:t>
            </a:r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45160" y="3836335"/>
            <a:ext cx="236229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5160" y="4321389"/>
            <a:ext cx="236229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5160" y="3359717"/>
            <a:ext cx="236229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45160" y="4771167"/>
            <a:ext cx="236229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78449" y="3836335"/>
            <a:ext cx="236229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78449" y="4321389"/>
            <a:ext cx="236229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78449" y="3359717"/>
            <a:ext cx="236229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78449" y="4779986"/>
            <a:ext cx="2362291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trateg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4" t="32279" r="44649" b="52752"/>
          <a:stretch/>
        </p:blipFill>
        <p:spPr>
          <a:xfrm>
            <a:off x="4345047" y="3436769"/>
            <a:ext cx="788115" cy="541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386" y="5771408"/>
            <a:ext cx="4689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 – National Treasury, </a:t>
            </a:r>
            <a:r>
              <a:rPr lang="en-US" sz="1600" dirty="0" err="1" smtClean="0"/>
              <a:t>Finmark</a:t>
            </a:r>
            <a:r>
              <a:rPr lang="en-US" sz="1600" dirty="0" smtClean="0"/>
              <a:t> Trust &amp; FSB: 2014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843148" y="95003"/>
            <a:ext cx="7457703" cy="1401288"/>
          </a:xfrm>
          <a:prstGeom prst="ellipse">
            <a:avLst/>
          </a:prstGeom>
          <a:solidFill>
            <a:srgbClr val="FF713C">
              <a:alpha val="59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EXPLOITATION OF CONSUMERS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Abuse – consumer credit insurance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6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6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ARE CFIS STILL RELEVANT IN MORDEN DAY SA?</vt:lpstr>
      <vt:lpstr>THE BIG QUESTIONS?</vt:lpstr>
      <vt:lpstr>IS THE CFI MODEL STILL RELEVANT?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FOR THOUGTHT</vt:lpstr>
    </vt:vector>
  </TitlesOfParts>
  <Company>National Treasury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National Treasury</dc:creator>
  <cp:lastModifiedBy>Lehard</cp:lastModifiedBy>
  <cp:revision>147</cp:revision>
  <cp:lastPrinted>2014-10-13T06:47:15Z</cp:lastPrinted>
  <dcterms:created xsi:type="dcterms:W3CDTF">2014-09-15T09:43:42Z</dcterms:created>
  <dcterms:modified xsi:type="dcterms:W3CDTF">2014-10-15T06:52:59Z</dcterms:modified>
</cp:coreProperties>
</file>